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3" autoAdjust="0"/>
    <p:restoredTop sz="94660"/>
  </p:normalViewPr>
  <p:slideViewPr>
    <p:cSldViewPr snapToGrid="0">
      <p:cViewPr varScale="1">
        <p:scale>
          <a:sx n="89" d="100"/>
          <a:sy n="89" d="100"/>
        </p:scale>
        <p:origin x="114"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8/5/2021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61BCF-F2DD-4666-BCC8-B4890CFC31BC}"/>
              </a:ext>
            </a:extLst>
          </p:cNvPr>
          <p:cNvSpPr>
            <a:spLocks noGrp="1"/>
          </p:cNvSpPr>
          <p:nvPr>
            <p:ph type="ctrTitle"/>
          </p:nvPr>
        </p:nvSpPr>
        <p:spPr>
          <a:xfrm>
            <a:off x="2518912" y="730689"/>
            <a:ext cx="8718850" cy="2421464"/>
          </a:xfrm>
        </p:spPr>
        <p:txBody>
          <a:bodyPr/>
          <a:lstStyle/>
          <a:p>
            <a:r>
              <a:rPr lang="en-AU" dirty="0"/>
              <a:t>Error – random and systemic</a:t>
            </a:r>
          </a:p>
        </p:txBody>
      </p:sp>
      <p:sp>
        <p:nvSpPr>
          <p:cNvPr id="3" name="Subtitle 2">
            <a:extLst>
              <a:ext uri="{FF2B5EF4-FFF2-40B4-BE49-F238E27FC236}">
                <a16:creationId xmlns:a16="http://schemas.microsoft.com/office/drawing/2014/main" id="{258BE48F-1A26-412C-AAD6-3B22A4B4DEB7}"/>
              </a:ext>
            </a:extLst>
          </p:cNvPr>
          <p:cNvSpPr>
            <a:spLocks noGrp="1"/>
          </p:cNvSpPr>
          <p:nvPr>
            <p:ph type="subTitle" idx="1"/>
          </p:nvPr>
        </p:nvSpPr>
        <p:spPr>
          <a:xfrm>
            <a:off x="3936520" y="3876773"/>
            <a:ext cx="7197726" cy="1405467"/>
          </a:xfrm>
        </p:spPr>
        <p:txBody>
          <a:bodyPr/>
          <a:lstStyle/>
          <a:p>
            <a:r>
              <a:rPr lang="en-AU" dirty="0"/>
              <a:t>What are they?</a:t>
            </a:r>
          </a:p>
          <a:p>
            <a:r>
              <a:rPr lang="en-AU" dirty="0"/>
              <a:t>How can they influence your results?</a:t>
            </a:r>
          </a:p>
          <a:p>
            <a:r>
              <a:rPr lang="en-AU" dirty="0"/>
              <a:t>How to avoid them?</a:t>
            </a:r>
          </a:p>
        </p:txBody>
      </p:sp>
      <p:sp>
        <p:nvSpPr>
          <p:cNvPr id="4" name="TextBox 3">
            <a:extLst>
              <a:ext uri="{FF2B5EF4-FFF2-40B4-BE49-F238E27FC236}">
                <a16:creationId xmlns:a16="http://schemas.microsoft.com/office/drawing/2014/main" id="{66FA310E-E87F-47E2-B458-8435F95A96E1}"/>
              </a:ext>
            </a:extLst>
          </p:cNvPr>
          <p:cNvSpPr txBox="1"/>
          <p:nvPr/>
        </p:nvSpPr>
        <p:spPr>
          <a:xfrm>
            <a:off x="612742" y="5712643"/>
            <a:ext cx="11095349" cy="923330"/>
          </a:xfrm>
          <a:prstGeom prst="rect">
            <a:avLst/>
          </a:prstGeom>
          <a:noFill/>
        </p:spPr>
        <p:txBody>
          <a:bodyPr wrap="square" rtlCol="0">
            <a:spAutoFit/>
          </a:bodyPr>
          <a:lstStyle/>
          <a:p>
            <a:r>
              <a:rPr lang="en-AU" dirty="0"/>
              <a:t>SC13: I can distinguish between random and systematic errors; understand that experimental design and procedure usually leads to systematic errors in measurement, which causes a deviation in a direction and appreciate that repeated trials and measurements will reduce random error but not systematic error</a:t>
            </a:r>
          </a:p>
        </p:txBody>
      </p:sp>
    </p:spTree>
    <p:extLst>
      <p:ext uri="{BB962C8B-B14F-4D97-AF65-F5344CB8AC3E}">
        <p14:creationId xmlns:p14="http://schemas.microsoft.com/office/powerpoint/2010/main" val="232951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DE205EF-9909-430F-BB38-DBF718EBC22D}"/>
              </a:ext>
            </a:extLst>
          </p:cNvPr>
          <p:cNvSpPr>
            <a:spLocks noGrp="1"/>
          </p:cNvSpPr>
          <p:nvPr>
            <p:ph idx="1"/>
          </p:nvPr>
        </p:nvSpPr>
        <p:spPr>
          <a:xfrm>
            <a:off x="506692" y="294414"/>
            <a:ext cx="11512483" cy="3134586"/>
          </a:xfrm>
        </p:spPr>
        <p:txBody>
          <a:bodyPr anchor="t">
            <a:normAutofit lnSpcReduction="10000"/>
          </a:bodyPr>
          <a:lstStyle/>
          <a:p>
            <a:pPr marL="0" indent="0">
              <a:buNone/>
            </a:pPr>
            <a:r>
              <a:rPr lang="en-AU" sz="2800" b="1" dirty="0"/>
              <a:t>Random vs systematic error</a:t>
            </a:r>
          </a:p>
          <a:p>
            <a:pPr marL="0" indent="0">
              <a:spcAft>
                <a:spcPts val="1800"/>
              </a:spcAft>
              <a:buNone/>
            </a:pPr>
            <a:r>
              <a:rPr lang="en-AU" sz="2000" dirty="0"/>
              <a:t>In scientific research, </a:t>
            </a:r>
            <a:r>
              <a:rPr lang="en-AU" sz="2000" b="1" dirty="0"/>
              <a:t>error </a:t>
            </a:r>
            <a:r>
              <a:rPr lang="en-AU" sz="2000" dirty="0"/>
              <a:t>is created when there is a difference between an observed value and the true value of something.</a:t>
            </a:r>
          </a:p>
          <a:p>
            <a:pPr marL="0" indent="0">
              <a:spcAft>
                <a:spcPts val="1800"/>
              </a:spcAft>
              <a:buNone/>
            </a:pPr>
            <a:r>
              <a:rPr lang="en-AU" sz="2000" dirty="0"/>
              <a:t>There are two main types of errors can be created:</a:t>
            </a:r>
          </a:p>
          <a:p>
            <a:pPr marL="0" indent="0">
              <a:spcAft>
                <a:spcPts val="1800"/>
              </a:spcAft>
              <a:buNone/>
            </a:pPr>
            <a:r>
              <a:rPr lang="en-AU" sz="2000" b="1" u="sng" dirty="0"/>
              <a:t>Random error</a:t>
            </a:r>
            <a:r>
              <a:rPr lang="en-AU" sz="2000" dirty="0"/>
              <a:t> is a chance difference between the observed and true values of something (e.g., a researcher misreading a weighing scale records an incorrect measurement). This type of error is difficult to predict and is therefore considered a random occurrence, hence the term random error.</a:t>
            </a:r>
          </a:p>
          <a:p>
            <a:pPr marL="0" indent="0">
              <a:buNone/>
            </a:pPr>
            <a:endParaRPr lang="en-AU" sz="1400" dirty="0"/>
          </a:p>
        </p:txBody>
      </p:sp>
      <p:sp>
        <p:nvSpPr>
          <p:cNvPr id="11" name="Content Placeholder 6">
            <a:extLst>
              <a:ext uri="{FF2B5EF4-FFF2-40B4-BE49-F238E27FC236}">
                <a16:creationId xmlns:a16="http://schemas.microsoft.com/office/drawing/2014/main" id="{90806CC5-7B7F-4942-B98D-04EE821DDDD5}"/>
              </a:ext>
            </a:extLst>
          </p:cNvPr>
          <p:cNvSpPr txBox="1">
            <a:spLocks/>
          </p:cNvSpPr>
          <p:nvPr/>
        </p:nvSpPr>
        <p:spPr>
          <a:xfrm>
            <a:off x="506692" y="3233394"/>
            <a:ext cx="6743308" cy="2208402"/>
          </a:xfrm>
          <a:prstGeom prst="rect">
            <a:avLst/>
          </a:prstGeom>
        </p:spPr>
        <p:txBody>
          <a:bodyPr vert="horz" lIns="91440" tIns="45720" rIns="91440" bIns="45720" rtlCol="0" anchor="t">
            <a:normAutofit/>
          </a:bodyPr>
          <a:lst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a:lstStyle>
          <a:p>
            <a:pPr marL="0" indent="0">
              <a:spcAft>
                <a:spcPts val="1800"/>
              </a:spcAft>
              <a:buFont typeface="Arial"/>
              <a:buNone/>
            </a:pPr>
            <a:r>
              <a:rPr lang="en-AU" sz="2000" b="1" u="sng" dirty="0"/>
              <a:t>Systematic error</a:t>
            </a:r>
            <a:r>
              <a:rPr lang="en-AU" sz="2000" dirty="0"/>
              <a:t> is a consistent or proportional difference between the observed and true values of something (e.g., a </a:t>
            </a:r>
            <a:r>
              <a:rPr lang="en-AU" sz="2000" dirty="0" err="1"/>
              <a:t>miscalibrated</a:t>
            </a:r>
            <a:r>
              <a:rPr lang="en-AU" sz="2000" dirty="0"/>
              <a:t> scale consistently registers weights as higher than they actually are). This type of error is created by part of the method or system of taking measurements, hence the name systematic error.</a:t>
            </a:r>
          </a:p>
          <a:p>
            <a:pPr marL="0" indent="0">
              <a:buFont typeface="Arial"/>
              <a:buNone/>
            </a:pPr>
            <a:endParaRPr lang="en-AU" sz="1400" dirty="0"/>
          </a:p>
        </p:txBody>
      </p:sp>
    </p:spTree>
    <p:extLst>
      <p:ext uri="{BB962C8B-B14F-4D97-AF65-F5344CB8AC3E}">
        <p14:creationId xmlns:p14="http://schemas.microsoft.com/office/powerpoint/2010/main" val="83955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EDEA81F-C9D7-4DA2-AE62-97E50083D646}"/>
              </a:ext>
            </a:extLst>
          </p:cNvPr>
          <p:cNvSpPr/>
          <p:nvPr/>
        </p:nvSpPr>
        <p:spPr>
          <a:xfrm>
            <a:off x="263950" y="309722"/>
            <a:ext cx="11302737" cy="3447098"/>
          </a:xfrm>
          <a:prstGeom prst="rect">
            <a:avLst/>
          </a:prstGeom>
        </p:spPr>
        <p:txBody>
          <a:bodyPr wrap="square">
            <a:spAutoFit/>
          </a:bodyPr>
          <a:lstStyle/>
          <a:p>
            <a:pPr>
              <a:spcAft>
                <a:spcPts val="1800"/>
              </a:spcAft>
            </a:pPr>
            <a:r>
              <a:rPr lang="en-AU" sz="2800" dirty="0"/>
              <a:t>Are random or systematic errors worse?</a:t>
            </a:r>
          </a:p>
          <a:p>
            <a:pPr>
              <a:spcAft>
                <a:spcPts val="1800"/>
              </a:spcAft>
            </a:pPr>
            <a:r>
              <a:rPr lang="en-AU" sz="2000" dirty="0"/>
              <a:t>In research, systematic errors are generally a bigger problem than random errors.</a:t>
            </a:r>
          </a:p>
          <a:p>
            <a:pPr>
              <a:spcAft>
                <a:spcPts val="1800"/>
              </a:spcAft>
            </a:pPr>
            <a:r>
              <a:rPr lang="en-AU" sz="2000" dirty="0"/>
              <a:t>Random error isn’t necessarily a mistake, but rather a natural part of measurement. There is always some variability in measurements, even when you measure the same thing repeatedly, because of fluctuations in the environment, the instrument, or your own interpretations. When you only have random error, if you measure the same thing multiple times, your measurements will tend to cluster or vary around the true value. Some values will be higher than the true score, while others will be lower. When you average out these measurements, you’ll get very close to the true score. Using multiple trials is considered the best method for counteracting random error.</a:t>
            </a:r>
          </a:p>
        </p:txBody>
      </p:sp>
      <p:pic>
        <p:nvPicPr>
          <p:cNvPr id="7" name="Picture 6">
            <a:extLst>
              <a:ext uri="{FF2B5EF4-FFF2-40B4-BE49-F238E27FC236}">
                <a16:creationId xmlns:a16="http://schemas.microsoft.com/office/drawing/2014/main" id="{C01A34AC-C084-428A-A6FA-78E8CE8C166E}"/>
              </a:ext>
            </a:extLst>
          </p:cNvPr>
          <p:cNvPicPr>
            <a:picLocks noChangeAspect="1"/>
          </p:cNvPicPr>
          <p:nvPr/>
        </p:nvPicPr>
        <p:blipFill rotWithShape="1">
          <a:blip r:embed="rId2"/>
          <a:srcRect l="3288" t="11575" r="1575" b="13097"/>
          <a:stretch/>
        </p:blipFill>
        <p:spPr>
          <a:xfrm>
            <a:off x="6326212" y="3853532"/>
            <a:ext cx="5477812" cy="2439692"/>
          </a:xfrm>
          <a:prstGeom prst="rect">
            <a:avLst/>
          </a:prstGeom>
        </p:spPr>
      </p:pic>
      <p:sp>
        <p:nvSpPr>
          <p:cNvPr id="8" name="Rectangle 7">
            <a:extLst>
              <a:ext uri="{FF2B5EF4-FFF2-40B4-BE49-F238E27FC236}">
                <a16:creationId xmlns:a16="http://schemas.microsoft.com/office/drawing/2014/main" id="{1C21A0C1-3F4C-43F3-9E56-8EED6870FCAB}"/>
              </a:ext>
            </a:extLst>
          </p:cNvPr>
          <p:cNvSpPr/>
          <p:nvPr/>
        </p:nvSpPr>
        <p:spPr>
          <a:xfrm>
            <a:off x="263949" y="3947631"/>
            <a:ext cx="6115335" cy="1938992"/>
          </a:xfrm>
          <a:prstGeom prst="rect">
            <a:avLst/>
          </a:prstGeom>
        </p:spPr>
        <p:txBody>
          <a:bodyPr wrap="square">
            <a:spAutoFit/>
          </a:bodyPr>
          <a:lstStyle/>
          <a:p>
            <a:pPr>
              <a:spcAft>
                <a:spcPts val="1800"/>
              </a:spcAft>
            </a:pPr>
            <a:r>
              <a:rPr lang="en-AU" sz="2000" dirty="0"/>
              <a:t>Systematic error is considered a mistake on the part of the researcher. If you have systematic error, your measurements will be biased away from the true values and this can lead towards false conclusions. Using “blind” tests or using multiple ways to collect data are considered the best ways to avoid systematic error.</a:t>
            </a:r>
          </a:p>
        </p:txBody>
      </p:sp>
    </p:spTree>
    <p:extLst>
      <p:ext uri="{BB962C8B-B14F-4D97-AF65-F5344CB8AC3E}">
        <p14:creationId xmlns:p14="http://schemas.microsoft.com/office/powerpoint/2010/main" val="2048160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9F19B7-3B6F-449B-815E-81A0721B6F0F}"/>
              </a:ext>
            </a:extLst>
          </p:cNvPr>
          <p:cNvPicPr>
            <a:picLocks noChangeAspect="1"/>
          </p:cNvPicPr>
          <p:nvPr/>
        </p:nvPicPr>
        <p:blipFill>
          <a:blip r:embed="rId2"/>
          <a:stretch>
            <a:fillRect/>
          </a:stretch>
        </p:blipFill>
        <p:spPr>
          <a:xfrm>
            <a:off x="548639" y="494859"/>
            <a:ext cx="3650725" cy="3227287"/>
          </a:xfrm>
          <a:prstGeom prst="rect">
            <a:avLst/>
          </a:prstGeom>
        </p:spPr>
      </p:pic>
      <p:grpSp>
        <p:nvGrpSpPr>
          <p:cNvPr id="5" name="Group 4">
            <a:extLst>
              <a:ext uri="{FF2B5EF4-FFF2-40B4-BE49-F238E27FC236}">
                <a16:creationId xmlns:a16="http://schemas.microsoft.com/office/drawing/2014/main" id="{CCC9768E-2B50-4E1B-90E8-2E11D2370DBB}"/>
              </a:ext>
            </a:extLst>
          </p:cNvPr>
          <p:cNvGrpSpPr/>
          <p:nvPr/>
        </p:nvGrpSpPr>
        <p:grpSpPr>
          <a:xfrm>
            <a:off x="4690333" y="2483159"/>
            <a:ext cx="6706329" cy="3641416"/>
            <a:chOff x="4690333" y="2483159"/>
            <a:chExt cx="6706329" cy="3641416"/>
          </a:xfrm>
        </p:grpSpPr>
        <p:pic>
          <p:nvPicPr>
            <p:cNvPr id="3" name="Picture 2">
              <a:extLst>
                <a:ext uri="{FF2B5EF4-FFF2-40B4-BE49-F238E27FC236}">
                  <a16:creationId xmlns:a16="http://schemas.microsoft.com/office/drawing/2014/main" id="{C5A34B52-9E0D-4D92-B20F-B49722EDD9B8}"/>
                </a:ext>
              </a:extLst>
            </p:cNvPr>
            <p:cNvPicPr>
              <a:picLocks noChangeAspect="1"/>
            </p:cNvPicPr>
            <p:nvPr/>
          </p:nvPicPr>
          <p:blipFill>
            <a:blip r:embed="rId3"/>
            <a:stretch>
              <a:fillRect/>
            </a:stretch>
          </p:blipFill>
          <p:spPr>
            <a:xfrm>
              <a:off x="4690334" y="2714169"/>
              <a:ext cx="6706328" cy="3410406"/>
            </a:xfrm>
            <a:prstGeom prst="rect">
              <a:avLst/>
            </a:prstGeom>
          </p:spPr>
        </p:pic>
        <p:sp>
          <p:nvSpPr>
            <p:cNvPr id="4" name="TextBox 3">
              <a:extLst>
                <a:ext uri="{FF2B5EF4-FFF2-40B4-BE49-F238E27FC236}">
                  <a16:creationId xmlns:a16="http://schemas.microsoft.com/office/drawing/2014/main" id="{166C2D29-20DE-4F11-B229-BFDA189FA13E}"/>
                </a:ext>
              </a:extLst>
            </p:cNvPr>
            <p:cNvSpPr txBox="1"/>
            <p:nvPr/>
          </p:nvSpPr>
          <p:spPr>
            <a:xfrm>
              <a:off x="4690333" y="2483159"/>
              <a:ext cx="6706327" cy="307777"/>
            </a:xfrm>
            <a:prstGeom prst="rect">
              <a:avLst/>
            </a:prstGeom>
            <a:solidFill>
              <a:schemeClr val="tx1"/>
            </a:solidFill>
          </p:spPr>
          <p:txBody>
            <a:bodyPr wrap="square" rtlCol="0">
              <a:spAutoFit/>
            </a:bodyPr>
            <a:lstStyle/>
            <a:p>
              <a:pPr algn="ctr"/>
              <a:r>
                <a:rPr lang="en-AU" sz="1400" dirty="0">
                  <a:solidFill>
                    <a:schemeClr val="accent4">
                      <a:lumMod val="50000"/>
                    </a:schemeClr>
                  </a:solidFill>
                </a:rPr>
                <a:t>Systemic error</a:t>
              </a:r>
            </a:p>
          </p:txBody>
        </p:sp>
      </p:grpSp>
    </p:spTree>
    <p:extLst>
      <p:ext uri="{BB962C8B-B14F-4D97-AF65-F5344CB8AC3E}">
        <p14:creationId xmlns:p14="http://schemas.microsoft.com/office/powerpoint/2010/main" val="41291793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
  <TotalTime>36</TotalTime>
  <Words>422</Words>
  <Application>Microsoft Office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Celestial</vt:lpstr>
      <vt:lpstr>Error – random and systemic</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Error – random and systemic</dc:title>
  <dc:creator>TURNER, Gary (gturn44)</dc:creator>
  <cp:lastModifiedBy>TURNER, Gary (gturn44)</cp:lastModifiedBy>
  <cp:revision>4</cp:revision>
  <dcterms:created xsi:type="dcterms:W3CDTF">2021-08-05T04:25:01Z</dcterms:created>
  <dcterms:modified xsi:type="dcterms:W3CDTF">2021-08-05T05:01:08Z</dcterms:modified>
</cp:coreProperties>
</file>